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AEBE-E2E9-4064-9801-8818E01EDD53}" type="datetimeFigureOut">
              <a:rPr lang="th-TH" smtClean="0"/>
              <a:t>25/06/64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15EC8-F688-4FA5-9C26-2BA3545B47A8}" type="slidenum">
              <a:rPr lang="th-TH" smtClean="0"/>
              <a:t>‹#›</a:t>
            </a:fld>
            <a:endParaRPr lang="th-TH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4732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AEBE-E2E9-4064-9801-8818E01EDD53}" type="datetimeFigureOut">
              <a:rPr lang="th-TH" smtClean="0"/>
              <a:t>25/06/64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15EC8-F688-4FA5-9C26-2BA3545B47A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92461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AEBE-E2E9-4064-9801-8818E01EDD53}" type="datetimeFigureOut">
              <a:rPr lang="th-TH" smtClean="0"/>
              <a:t>25/06/64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15EC8-F688-4FA5-9C26-2BA3545B47A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89576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AEBE-E2E9-4064-9801-8818E01EDD53}" type="datetimeFigureOut">
              <a:rPr lang="th-TH" smtClean="0"/>
              <a:t>25/06/64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15EC8-F688-4FA5-9C26-2BA3545B47A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4543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AEBE-E2E9-4064-9801-8818E01EDD53}" type="datetimeFigureOut">
              <a:rPr lang="th-TH" smtClean="0"/>
              <a:t>25/06/64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15EC8-F688-4FA5-9C26-2BA3545B47A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0287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AEBE-E2E9-4064-9801-8818E01EDD53}" type="datetimeFigureOut">
              <a:rPr lang="th-TH" smtClean="0"/>
              <a:t>25/06/64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15EC8-F688-4FA5-9C26-2BA3545B47A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93216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AEBE-E2E9-4064-9801-8818E01EDD53}" type="datetimeFigureOut">
              <a:rPr lang="th-TH" smtClean="0"/>
              <a:t>25/06/64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15EC8-F688-4FA5-9C26-2BA3545B47A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0577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AEBE-E2E9-4064-9801-8818E01EDD53}" type="datetimeFigureOut">
              <a:rPr lang="th-TH" smtClean="0"/>
              <a:t>25/06/64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15EC8-F688-4FA5-9C26-2BA3545B47A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29692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AEBE-E2E9-4064-9801-8818E01EDD53}" type="datetimeFigureOut">
              <a:rPr lang="th-TH" smtClean="0"/>
              <a:t>25/06/64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15EC8-F688-4FA5-9C26-2BA3545B47A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77102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AEBE-E2E9-4064-9801-8818E01EDD53}" type="datetimeFigureOut">
              <a:rPr lang="th-TH" smtClean="0"/>
              <a:t>25/06/64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15EC8-F688-4FA5-9C26-2BA3545B47A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46998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AEBE-E2E9-4064-9801-8818E01EDD53}" type="datetimeFigureOut">
              <a:rPr lang="th-TH" smtClean="0"/>
              <a:t>25/06/64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15EC8-F688-4FA5-9C26-2BA3545B47A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2210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AEBE-E2E9-4064-9801-8818E01EDD53}" type="datetimeFigureOut">
              <a:rPr lang="th-TH" smtClean="0"/>
              <a:t>25/06/64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15EC8-F688-4FA5-9C26-2BA3545B47A8}" type="slidenum">
              <a:rPr lang="th-TH" smtClean="0"/>
              <a:t>‹#›</a:t>
            </a:fld>
            <a:endParaRPr lang="th-TH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89568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AEBE-E2E9-4064-9801-8818E01EDD53}" type="datetimeFigureOut">
              <a:rPr lang="th-TH" smtClean="0"/>
              <a:t>25/06/64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15EC8-F688-4FA5-9C26-2BA3545B47A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80225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AEBE-E2E9-4064-9801-8818E01EDD53}" type="datetimeFigureOut">
              <a:rPr lang="th-TH" smtClean="0"/>
              <a:t>25/06/64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15EC8-F688-4FA5-9C26-2BA3545B47A8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0434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AEBE-E2E9-4064-9801-8818E01EDD53}" type="datetimeFigureOut">
              <a:rPr lang="th-TH" smtClean="0"/>
              <a:t>25/06/64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15EC8-F688-4FA5-9C26-2BA3545B47A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315346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AEBE-E2E9-4064-9801-8818E01EDD53}" type="datetimeFigureOut">
              <a:rPr lang="th-TH" smtClean="0"/>
              <a:t>25/06/64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15EC8-F688-4FA5-9C26-2BA3545B47A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06720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AEBE-E2E9-4064-9801-8818E01EDD53}" type="datetimeFigureOut">
              <a:rPr lang="th-TH" smtClean="0"/>
              <a:t>25/06/64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15EC8-F688-4FA5-9C26-2BA3545B47A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1107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52FAEBE-E2E9-4064-9801-8818E01EDD53}" type="datetimeFigureOut">
              <a:rPr lang="th-TH" smtClean="0"/>
              <a:t>25/06/64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6615EC8-F688-4FA5-9C26-2BA3545B47A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179538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690651C-0306-46CE-AE3A-5B214ECC8A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32414" y="-127000"/>
            <a:ext cx="9144000" cy="2387600"/>
          </a:xfrm>
        </p:spPr>
        <p:txBody>
          <a:bodyPr>
            <a:normAutofit/>
          </a:bodyPr>
          <a:lstStyle/>
          <a:p>
            <a:r>
              <a:rPr lang="th-TH" sz="13800" dirty="0"/>
              <a:t>ประเพณีประจำถิ่น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CDDF6517-2833-40DB-B0FA-979E95AECF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h-TH" sz="13800" dirty="0"/>
              <a:t>วันสารทเดือนสิบ</a:t>
            </a:r>
          </a:p>
        </p:txBody>
      </p:sp>
      <p:pic>
        <p:nvPicPr>
          <p:cNvPr id="1026" name="Picture 2" descr="สืบสานการชิงเปรตในงาน“บุญสารทเดือนสิบ”เมืองคอน">
            <a:extLst>
              <a:ext uri="{FF2B5EF4-FFF2-40B4-BE49-F238E27FC236}">
                <a16:creationId xmlns:a16="http://schemas.microsoft.com/office/drawing/2014/main" id="{FB6836DD-99B9-4B71-BE58-6A05F10038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47"/>
          <a:stretch/>
        </p:blipFill>
        <p:spPr bwMode="auto">
          <a:xfrm>
            <a:off x="8459587" y="2056726"/>
            <a:ext cx="3333750" cy="357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บทความวันสำคัญประจำปี : วันสารทไทย หรือ วันสารทเดือนสิบ">
            <a:extLst>
              <a:ext uri="{FF2B5EF4-FFF2-40B4-BE49-F238E27FC236}">
                <a16:creationId xmlns:a16="http://schemas.microsoft.com/office/drawing/2014/main" id="{A57A448F-EDC7-48E4-8308-D995C82ED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68" y="1639565"/>
            <a:ext cx="3435135" cy="2284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634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181F540F-A2B1-4E51-A40C-62F500866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1054223"/>
          </a:xfrm>
        </p:spPr>
        <p:txBody>
          <a:bodyPr>
            <a:normAutofit lnSpcReduction="10000"/>
          </a:bodyPr>
          <a:lstStyle/>
          <a:p>
            <a:r>
              <a:rPr lang="th-TH" sz="6600" b="1" i="0" dirty="0">
                <a:solidFill>
                  <a:srgbClr val="C00000"/>
                </a:solidFill>
                <a:effectLst/>
                <a:latin typeface="courier new" panose="02070309020205020404" pitchFamily="49" charset="0"/>
              </a:rPr>
              <a:t>ความเป็นมาของงานเทศกาลเดือนสิบ</a:t>
            </a:r>
            <a:endParaRPr lang="th-TH" sz="6600" dirty="0">
              <a:solidFill>
                <a:srgbClr val="C00000"/>
              </a:solidFill>
            </a:endParaRPr>
          </a:p>
        </p:txBody>
      </p:sp>
      <p:sp>
        <p:nvSpPr>
          <p:cNvPr id="5" name="ชื่อเรื่อง 4">
            <a:extLst>
              <a:ext uri="{FF2B5EF4-FFF2-40B4-BE49-F238E27FC236}">
                <a16:creationId xmlns:a16="http://schemas.microsoft.com/office/drawing/2014/main" id="{F4316D9C-3EE1-4C57-9EE0-565C503F2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116" y="3129049"/>
            <a:ext cx="10803494" cy="1507067"/>
          </a:xfrm>
        </p:spPr>
        <p:txBody>
          <a:bodyPr>
            <a:normAutofit fontScale="90000"/>
          </a:bodyPr>
          <a:lstStyle/>
          <a:p>
            <a:r>
              <a:rPr lang="th-TH" b="0" i="0" dirty="0">
                <a:solidFill>
                  <a:srgbClr val="000000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		เ</a:t>
            </a:r>
            <a:r>
              <a:rPr lang="th-TH" b="0" i="0" dirty="0">
                <a:solidFill>
                  <a:srgbClr val="6600FF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ป็นความเชื่อของพุทธศาสนิกชนในจังหวัดภาคใต้โดยเฉพาะอย่างยิ่งในจังหวัดนครศรีธรรมราช ที่เชื่อว่าบรรพบุรุษอันได้แก่ ปู่ย่า ตายาย และญาติพี่น้องที่ล่วงลับไปแล้ว หากทำความชั่วจะตกนรกกลายเป็นเปรต ต้องทนทุกข์ทรมานในอเวจี ต้องอาศัยผลบุญที่ลูกหลานอุทิศส่วนกุศลให้แต่ละปีมายังชีพ ดังนั้นในวันแรม ๑ ค่ำเดือนสิบ คนบาปทั้งหลายที่เรียกว่าเปรตจึงถูกปล่อยตัวกลับมายังโลกมนุษย์เพื่อมาขอส่วนบุญจากลูกหลานญาติพี่น้อง และจะกลับไปนรกในวันแรม ๑๕ ค่ำ เดือนสิบ ในโอกาสนี้เองลูกหลานและผู้ยังมีชีวิตอยู่จึงนำอาหารไปทำบุญที่วัด เพื่ออุทิศส่วนกุศลให้แก่ผู้ที่ล่วงลับไปแล้ว เป็นการแสดงความกตัญญูกตเวท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685071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66EF6411-314E-4BA4-9067-7D3F7A003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11052068" cy="5670612"/>
          </a:xfrm>
        </p:spPr>
        <p:txBody>
          <a:bodyPr>
            <a:normAutofit lnSpcReduction="10000"/>
          </a:bodyPr>
          <a:lstStyle/>
          <a:p>
            <a:r>
              <a:rPr lang="th-TH" sz="6000" b="1" i="0" dirty="0">
                <a:solidFill>
                  <a:srgbClr val="FF0000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สาระ</a:t>
            </a:r>
            <a:br>
              <a:rPr lang="th-TH" sz="3200" b="1" i="0" dirty="0">
                <a:solidFill>
                  <a:srgbClr val="000000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ประเพณีสารทเดือนสิบมีสาระสำคัญหลายประการ ดังนี้</a:t>
            </a:r>
            <a:b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๑. เป็นการแสดงความกตัญญูกตเวทีต่อบรรพบุรุษที่ล่วงลับไปแล้ว ที่ได้อบรมเลี้ยงดูลูกหลาน เพื่อตอบแทนบุญคุณ ลูกหลานจึงทำบุญอุทิศส่วนกุศลไปให้</a:t>
            </a:r>
            <a:b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๒. เป็นโอกาสได้รวมญาติที่อยู่ห่างไกล ได้พบปะทำบุญร่วมกันสร้างความรักใคร่สนิทสนมในหมู่ญาติ</a:t>
            </a:r>
            <a:b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๓. เป็นการทำบุญในโอกาสที่ได้รับผลผลิตทางการเกษตรที่เริ่มออกผลเพราะเชื่อว่าเป็นสิริมงคลแก่ตนเองและครอบครัว</a:t>
            </a:r>
            <a:b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๔. ฤดูฝนในภาคใต้จะเริ่มขึ้นในปลายเดือนสิบ พระภิกษุสงฆ์บิณฑบาตยากลำบาก ชาวบ้านจึงจัดเสบียงอาหารนำไปถวายพระในรูปของ</a:t>
            </a:r>
            <a:r>
              <a:rPr lang="th-TH" sz="3200" b="0" i="0" dirty="0" err="1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หฺมฺ</a:t>
            </a:r>
            <a: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รับ ให้ทางวัดได้เก็บรักษาเป็นเสบียงสำหรับพระภิกษุสงฆ์ในฤดูฝน</a:t>
            </a:r>
            <a:endParaRPr lang="th-TH" sz="3200" dirty="0"/>
          </a:p>
        </p:txBody>
      </p:sp>
    </p:spTree>
    <p:extLst>
      <p:ext uri="{BB962C8B-B14F-4D97-AF65-F5344CB8AC3E}">
        <p14:creationId xmlns:p14="http://schemas.microsoft.com/office/powerpoint/2010/main" val="4253119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DEF8FC49-8F98-4B60-A79B-266FE6D0B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1" y="499369"/>
            <a:ext cx="11025435" cy="4401105"/>
          </a:xfrm>
        </p:spPr>
        <p:txBody>
          <a:bodyPr>
            <a:normAutofit fontScale="92500"/>
          </a:bodyPr>
          <a:lstStyle/>
          <a:p>
            <a:r>
              <a:rPr lang="th-TH" sz="3200" b="1" i="0" u="sng" dirty="0">
                <a:solidFill>
                  <a:srgbClr val="FF0000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สารทเดือนสิบ</a:t>
            </a:r>
            <a:br>
              <a:rPr lang="th-TH" sz="3200" dirty="0"/>
            </a:br>
            <a:r>
              <a:rPr lang="th-TH" sz="3200" b="0" i="0" dirty="0">
                <a:solidFill>
                  <a:srgbClr val="000000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                      </a:t>
            </a:r>
            <a: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 </a:t>
            </a:r>
            <a:r>
              <a:rPr lang="th-TH" sz="3200" b="0" i="0" dirty="0" err="1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พีธี</a:t>
            </a:r>
            <a: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กรรม เริ่มตั้งแต่วันแรม 1 ค่ำ เดือนสิบ ซึ่งถือว่าเป็นวันที่พญายมปล่อยตัวผู้ล่วงลับไปแล้วที่ (เรียกว่า "เปรต") มาจากนรก สำหรับวันนี้บางคนก็ประกอบพิธี บางคนจะประกอบพิธีในวันแรม 13 ค่ำ 14 ค่ำ และ 15 ค่ำ โดยการนำอาหารไปทำบุญที่วัดเรียกว่า "</a:t>
            </a:r>
            <a:r>
              <a:rPr lang="th-TH" sz="3200" b="0" i="0" dirty="0" err="1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หม</a:t>
            </a:r>
            <a: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รับเล็ก" เป็นการต้อนรับบรรพบุรุษ และญาติมิตรที่ขึ้นมาจากนรกเท่านั้น</a:t>
            </a:r>
            <a:b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                การเตรียมการสำหรับประเพณีสารทเดือนสิบ เริ่มขึ้นในวันแรม 13 ค่ำ เดือน 10 วันนี้ เรียกว่า "วันจ่าย" เป็นวันที่เตรียม</a:t>
            </a:r>
            <a:r>
              <a:rPr lang="th-TH" sz="3200" b="0" i="0" dirty="0" err="1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หม</a:t>
            </a:r>
            <a: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รับ และจัด</a:t>
            </a:r>
            <a:r>
              <a:rPr lang="th-TH" sz="3200" b="0" i="0" dirty="0" err="1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หม</a:t>
            </a:r>
            <a: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รับ คือการเตรียมสิ่งของต่าง ๆ ที่ใช้ในการจัด</a:t>
            </a:r>
            <a:r>
              <a:rPr lang="th-TH" sz="3200" b="0" i="0" dirty="0" err="1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หม</a:t>
            </a:r>
            <a: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รับ เมื่อได้ของตามที่ต้องการแล้วก็เตรียมจัด</a:t>
            </a:r>
            <a:r>
              <a:rPr lang="th-TH" sz="3200" b="0" i="0" dirty="0" err="1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หม</a:t>
            </a:r>
            <a: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รับ การจัด</a:t>
            </a:r>
            <a:r>
              <a:rPr lang="th-TH" sz="3200" b="0" i="0" dirty="0" err="1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หม</a:t>
            </a:r>
            <a: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รับแต่เดิมใช้กระบุงเตี้ย ๆ ขนาดเล็กหรือใหญ่ก็ได้ แต่ภายหลังใช้ภาชนะได้หลายชนิด เช่น กระจาด ถาด กะละมัง ถัง หรือ กระเชอ สำหรับสิ่ง</a:t>
            </a:r>
            <a:endParaRPr lang="th-TH" sz="3200" dirty="0"/>
          </a:p>
        </p:txBody>
      </p:sp>
    </p:spTree>
    <p:extLst>
      <p:ext uri="{BB962C8B-B14F-4D97-AF65-F5344CB8AC3E}">
        <p14:creationId xmlns:p14="http://schemas.microsoft.com/office/powerpoint/2010/main" val="388981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5774E3A6-BD63-420C-A049-B712F1C7A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1" y="685800"/>
            <a:ext cx="11131967" cy="3615267"/>
          </a:xfrm>
        </p:spPr>
        <p:txBody>
          <a:bodyPr>
            <a:normAutofit fontScale="92500"/>
          </a:bodyPr>
          <a:lstStyle/>
          <a:p>
            <a: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 </a:t>
            </a:r>
            <a:r>
              <a:rPr lang="th-TH" sz="6600" b="1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การจัด</a:t>
            </a:r>
            <a:r>
              <a:rPr lang="th-TH" sz="6600" b="1" i="0" dirty="0" err="1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หม</a:t>
            </a:r>
            <a:r>
              <a:rPr lang="th-TH" sz="6600" b="1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รับ </a:t>
            </a:r>
          </a:p>
          <a:p>
            <a: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ชั้นแรกใส่ข้าวสารรองกระบุงแล้วใส่หอม กระเทียม พริก เกลือ กะปิ น้ำตาล และเครื่องปรุงอาคาว หวาน</a:t>
            </a:r>
            <a:br>
              <a:rPr lang="th-TH" sz="3200" dirty="0"/>
            </a:br>
            <a: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ที่เก็บไว้ได้นาน ๆ เช่น มะพร้าว ฟัก มัน กล้วย (ที่ยังไม่สุก) อ้อย ข้าวโพด ข่า ตะไคร้ ขมิ้น และพืชผักอื่น ๆ นอกจากนั้นก็ใส่ของใช้ในชีวิตประจำวัน เช่น น้ำมันมะพร้าว น้ำมันก๊าดไต้ ไม้ขีดไฟ หม้อ </a:t>
            </a:r>
            <a:r>
              <a:rPr lang="th-TH" sz="3200" b="0" i="0" dirty="0" err="1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กะทะ</a:t>
            </a:r>
            <a: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 ถ้วยชาม เข็ม ด้าย เครื่องเชี่ยนหมาก ได้แก่ หมาก พลู ปูน กานพลู การบูน พิมเสน สีเสียด ยาเส้น บุหรี่ ยาสามัญประจำบ้าน ธูปเทียน แล้วใส่สิ่งอันเป็นหัวใจอันสำคัญของ</a:t>
            </a:r>
            <a:r>
              <a:rPr lang="th-TH" sz="3200" b="0" i="0" dirty="0" err="1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หม</a:t>
            </a:r>
            <a:r>
              <a:rPr lang="th-TH" sz="32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รับคือ ขนม 5 อย่างมี ดังนี้</a:t>
            </a:r>
            <a:endParaRPr lang="th-TH" sz="3200" dirty="0"/>
          </a:p>
        </p:txBody>
      </p:sp>
    </p:spTree>
    <p:extLst>
      <p:ext uri="{BB962C8B-B14F-4D97-AF65-F5344CB8AC3E}">
        <p14:creationId xmlns:p14="http://schemas.microsoft.com/office/powerpoint/2010/main" val="807502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87AADD68-E4B4-4F80-AE70-CF2985727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10927780" cy="3615267"/>
          </a:xfrm>
        </p:spPr>
        <p:txBody>
          <a:bodyPr>
            <a:normAutofit fontScale="92500" lnSpcReduction="20000"/>
          </a:bodyPr>
          <a:lstStyle/>
          <a:p>
            <a:r>
              <a:rPr lang="th-TH" sz="3600" b="1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ขนมเดือนสิบ</a:t>
            </a:r>
          </a:p>
          <a:p>
            <a:pPr marL="0" indent="0">
              <a:buNone/>
            </a:pPr>
            <a:r>
              <a:rPr lang="th-TH" sz="39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		ขนมลา เป็นสัญลักษณ์แทนแพรพรรณเครื่องนุ่งห่ม</a:t>
            </a:r>
            <a:br>
              <a:rPr lang="th-TH" sz="3900" dirty="0"/>
            </a:br>
            <a:r>
              <a:rPr lang="th-TH" sz="39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            ขนมพอง เป็นสัญลักษณ์แทนแพสำหรับบุรพชน ใช้</a:t>
            </a:r>
            <a:r>
              <a:rPr lang="th-TH" sz="3900" b="0" i="0" dirty="0" err="1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ลอ่ง</a:t>
            </a:r>
            <a:r>
              <a:rPr lang="th-TH" sz="39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ข้ามห้วงมหรรณพ</a:t>
            </a:r>
            <a:br>
              <a:rPr lang="th-TH" sz="3900" dirty="0"/>
            </a:br>
            <a:r>
              <a:rPr lang="th-TH" sz="39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            ขนมบ้า เป็นสัญลักษณ์แทนสะบ้า สำหรับบุรพชนจะได้ใช้เล่นสะบ้า ในวัน สงกรานต์</a:t>
            </a:r>
            <a:br>
              <a:rPr lang="th-TH" sz="3900" dirty="0"/>
            </a:br>
            <a:r>
              <a:rPr lang="th-TH" sz="39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             ขนมกง (ขนมไข่ปลา) เป็นสัญลักษณ์แทนเครื่องประดับ</a:t>
            </a:r>
            <a:br>
              <a:rPr lang="th-TH" sz="3900" dirty="0"/>
            </a:br>
            <a:r>
              <a:rPr lang="th-TH" sz="3900" b="0" i="0" dirty="0">
                <a:solidFill>
                  <a:srgbClr val="6633CC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             ขนมดีซำ เป็นสัญลักษณ์แทนเงินเบี้ย สำหรับใช้สอย</a:t>
            </a:r>
            <a:endParaRPr lang="th-TH" sz="3900" dirty="0"/>
          </a:p>
        </p:txBody>
      </p:sp>
      <p:pic>
        <p:nvPicPr>
          <p:cNvPr id="2050" name="Picture 2" descr="ขนมสารทเดือนสิบ">
            <a:extLst>
              <a:ext uri="{FF2B5EF4-FFF2-40B4-BE49-F238E27FC236}">
                <a16:creationId xmlns:a16="http://schemas.microsoft.com/office/drawing/2014/main" id="{1D9EF326-ECEA-43BC-AE3B-11BF0B63A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742" y="4524375"/>
            <a:ext cx="2771775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ประเพณีสารทเดือนสิบ - We R World TourWe-rworldtour">
            <a:extLst>
              <a:ext uri="{FF2B5EF4-FFF2-40B4-BE49-F238E27FC236}">
                <a16:creationId xmlns:a16="http://schemas.microsoft.com/office/drawing/2014/main" id="{E2FDF7AE-FD31-42D3-98E5-55DB9BC06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110" y="4524375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ขนมลา ขนมลานิ่ม ขนมเดือนสิบ ครึ่งกิโล (500 กรัม) | Shopee Thailand">
            <a:extLst>
              <a:ext uri="{FF2B5EF4-FFF2-40B4-BE49-F238E27FC236}">
                <a16:creationId xmlns:a16="http://schemas.microsoft.com/office/drawing/2014/main" id="{C3B223B0-E0A6-44F2-9909-CC6272C59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821" y="4496030"/>
            <a:ext cx="2030441" cy="203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692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60B33A57-99E0-4A90-B102-E0CBDD4EA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1" y="685800"/>
            <a:ext cx="11131967" cy="5839287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th-TH" sz="6600" b="1" dirty="0">
                <a:solidFill>
                  <a:srgbClr val="616161"/>
                </a:solidFill>
                <a:latin typeface="arial" panose="020B0604020202020204" pitchFamily="34" charset="0"/>
              </a:rPr>
              <a:t>การตั้งเปรต  การชิงเปรต</a:t>
            </a:r>
          </a:p>
          <a:p>
            <a:pPr marL="0" indent="0" algn="l">
              <a:buNone/>
            </a:pPr>
            <a:r>
              <a:rPr lang="th-TH" sz="3200" b="0" i="0" dirty="0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		เสร็จจากการฉลอง</a:t>
            </a:r>
            <a:r>
              <a:rPr lang="th-TH" sz="3200" b="0" i="0" dirty="0" err="1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หมฺ</a:t>
            </a:r>
            <a:r>
              <a:rPr lang="th-TH" sz="3200" b="0" i="0" dirty="0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รับและถวายภัตตาหารแล้วกก็นิยมนำขนมอีกส่วนหนึ่งไปวางไว้ตามบริเวณวัด โคนไม้ใหญ่ หรือกำแพงวัด เรียกว่า "ตั้งเปรต" เป็นการแผ่</a:t>
            </a:r>
            <a:r>
              <a:rPr lang="th-TH" sz="3200" b="0" i="0" dirty="0" err="1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สํ</a:t>
            </a:r>
            <a:r>
              <a:rPr lang="th-TH" sz="3200" b="0" i="0" dirty="0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วนกุศล ให้เป็นสาธารณะทาน แก</a:t>
            </a:r>
            <a:r>
              <a:rPr lang="th-TH" sz="3200" b="0" i="0" dirty="0" err="1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ํผู๎ลํ</a:t>
            </a:r>
            <a:r>
              <a:rPr lang="th-TH" sz="3200" b="0" i="0" dirty="0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วงลับที่ไม่มีญาติหรือญาติไม้ได้มาร่วมทำบุญได้บางวัดนิยมสร้างร้านขึ้น เพื่อสะดวกแก่ตั้งเปรต เรียกว่า "หลาเปรต" (ศาลาเปรต) เมื่อตั้งขนม ผลไม้และ</a:t>
            </a:r>
            <a:r>
              <a:rPr lang="th-TH" sz="3200" b="0" i="0" dirty="0" err="1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และ</a:t>
            </a:r>
            <a:r>
              <a:rPr lang="th-TH" sz="3200" b="0" i="0" dirty="0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เงินทำบุญเสร็จแล้ว ก็จะนำสายสิญจน์ที่ได้บังสุกุลแล้ว มาผูกเพื่อแผ่ส่วนกุศลด้วย เมื่อเสร็จพิธีสงฆ์ก็จะเก็บสายสิญจน์การชิงเปรตจะเริ่มหลังจากตั้งเปรตเสร็จแล้ว ช่วงนี้เป็น</a:t>
            </a:r>
            <a:r>
              <a:rPr lang="th-TH" sz="3200" b="0" i="0" dirty="0" err="1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ชํ</a:t>
            </a:r>
            <a:r>
              <a:rPr lang="th-TH" sz="3200" b="0" i="0" dirty="0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วงที่เรียกว่า "ชิงเปรต" ทั้ง</a:t>
            </a:r>
            <a:r>
              <a:rPr lang="th-TH" sz="3200" b="0" i="0" dirty="0" err="1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ผู๎</a:t>
            </a:r>
            <a:r>
              <a:rPr lang="th-TH" sz="3200" b="0" i="0" dirty="0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ใหญ่และเด็กจะวิ่งกันเข้าไปแย่งขนมกันอย่างคึกคัก เพราะความเชื่อว่า ของที่เหลือจากการเซ</a:t>
            </a:r>
            <a:r>
              <a:rPr lang="th-TH" sz="3200" b="0" i="0" dirty="0" err="1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้น</a:t>
            </a:r>
            <a:r>
              <a:rPr lang="th-TH" sz="3200" b="0" i="0" dirty="0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ไหว้บรรพบุรุษ ถ้าใครได้ไปกินก็จะได้กุศลแรง เป็นสิริมงคลแก่ตนเอง และครอบครัว วัดบางแห</a:t>
            </a:r>
            <a:r>
              <a:rPr lang="th-TH" sz="3200" b="0" i="0" dirty="0" err="1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ํงส</a:t>
            </a:r>
            <a:r>
              <a:rPr lang="th-TH" sz="3200" b="0" i="0" dirty="0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ร้างหลาเปรตไว้สูง โดยมีเสาเพียงเสาเดียว เสานี้เกลาจนลื่นและชโลมด้วยน้ำมัน เมื่อถึงเวลาชิงเปรต เด็กๆ แย่งกันปีนขึ้นไป หลายคนตกลงมาเพราะเสาลื่น และอาจถูกคนอื่นดึงขาพลัดตกลงมา กว่าจะมี</a:t>
            </a:r>
            <a:r>
              <a:rPr lang="th-TH" sz="3200" b="0" i="0" dirty="0" err="1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ผู๎ช</a:t>
            </a:r>
            <a:r>
              <a:rPr lang="th-TH" sz="3200" b="0" i="0" dirty="0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นะการปีนไปถึงหลาเปรต ก็ต้องใช้ความพยายามอย่างมาก จึงมีทั้งความสนุกสนาน และความและความตื่นเต้น</a:t>
            </a:r>
          </a:p>
          <a:p>
            <a:pPr marL="0" indent="0" algn="l">
              <a:buNone/>
            </a:pPr>
            <a:endParaRPr lang="th-TH" sz="3200" b="0" i="0" dirty="0">
              <a:solidFill>
                <a:srgbClr val="616161"/>
              </a:solidFill>
              <a:effectLst/>
              <a:latin typeface="arial" panose="020B0604020202020204" pitchFamily="34" charset="0"/>
            </a:endParaRPr>
          </a:p>
          <a:p>
            <a:endParaRPr lang="th-TH" sz="3200" dirty="0"/>
          </a:p>
        </p:txBody>
      </p:sp>
    </p:spTree>
    <p:extLst>
      <p:ext uri="{BB962C8B-B14F-4D97-AF65-F5344CB8AC3E}">
        <p14:creationId xmlns:p14="http://schemas.microsoft.com/office/powerpoint/2010/main" val="736361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28C09C24-A6E8-413D-8D5C-DF129F198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11353908" cy="5768266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th-TH" sz="15200" b="1" dirty="0">
                <a:solidFill>
                  <a:srgbClr val="616161"/>
                </a:solidFill>
                <a:latin typeface="arial" panose="020B0604020202020204" pitchFamily="34" charset="0"/>
              </a:rPr>
              <a:t>การตั้งเปรต  การชิงเปรต</a:t>
            </a:r>
          </a:p>
          <a:p>
            <a:pPr marL="0" indent="0">
              <a:buNone/>
            </a:pPr>
            <a:endParaRPr lang="th-TH" sz="2000" b="0" i="0" dirty="0">
              <a:solidFill>
                <a:srgbClr val="61616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th-TH" sz="2000" b="0" i="0" dirty="0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		</a:t>
            </a:r>
            <a:r>
              <a:rPr lang="th-TH" sz="7000" b="0" i="0" dirty="0">
                <a:solidFill>
                  <a:srgbClr val="616161"/>
                </a:solidFill>
                <a:effectLst/>
                <a:latin typeface="arial" panose="020B0604020202020204" pitchFamily="34" charset="0"/>
              </a:rPr>
              <a:t>ในการทำบุญสารทเดือนสิบ ลูกหลานจะทำขนม หรืออาหารนำไปวางในที่ต่างๆของวัด ตั้งที่ศาลาซึ่งเป็นศาลาสำหรับเปรตทั่วไป และริมกำแพงวัด หรือใต้ต้นไม้สำหรับเปรตที่ปราศจากญาติหรือญาติไม้ได้ทำบุญอุทิศให้หรือมีกรรมไม้สามารถเข้าในวัดได้พิธีกรรมทำบุญอุทิศส่วนกุศลทำได้โดยการแผ่ส่วนกุศลและกรวดน้ำอุทิศให้เมื่อเสร็จลูกหลานจะมีการแย่งชิงขนม และอาหารกันที่เรียกว่า “ชิงเปรต”การชิงเปรต เป็นขั้นตอนที่เกิดขึ้น หลังจากการอุทิศส่วนกุศลแก่เปรต โดยมีพระสงฆ์สวดบังสุกุล พอพระชักสายสิญจน์ที่พาดโยงไปยังอาหารที่ตั้งเปรต ลูกหลานก็จะเข้าไปแย่งเอามากิน ซึ่งของที่แย่งมาได้ถือเป็นของเดนชาน การได้กินเดนชานจากวิญญาณบรรพบุรุษ เป็นความเชื่อที่ถือกันว่าเป็นการแสดงความรักเป็นสิริมงคล และเป็นกุศลสำหรับลูกหลาน</a:t>
            </a:r>
            <a:br>
              <a:rPr lang="th-TH" sz="7000" b="0" i="0" dirty="0">
                <a:solidFill>
                  <a:srgbClr val="616161"/>
                </a:solidFill>
                <a:effectLst/>
                <a:latin typeface="arial" panose="020B0604020202020204" pitchFamily="34" charset="0"/>
              </a:rPr>
            </a:b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3889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0AB80108-4534-45EE-B4EF-01A76A83D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11096456" cy="36152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h-TH" sz="9600" dirty="0"/>
              <a:t>จัดทำโดยกองสวัสดิการสังคม </a:t>
            </a:r>
          </a:p>
          <a:p>
            <a:pPr marL="0" indent="0" algn="ctr">
              <a:buNone/>
            </a:pPr>
            <a:r>
              <a:rPr lang="th-TH" sz="9600" dirty="0"/>
              <a:t>อบต.อ่าวลึกใต้</a:t>
            </a:r>
          </a:p>
        </p:txBody>
      </p:sp>
    </p:spTree>
    <p:extLst>
      <p:ext uri="{BB962C8B-B14F-4D97-AF65-F5344CB8AC3E}">
        <p14:creationId xmlns:p14="http://schemas.microsoft.com/office/powerpoint/2010/main" val="2315302992"/>
      </p:ext>
    </p:extLst>
  </p:cSld>
  <p:clrMapOvr>
    <a:masterClrMapping/>
  </p:clrMapOvr>
</p:sld>
</file>

<file path=ppt/theme/theme1.xml><?xml version="1.0" encoding="utf-8"?>
<a:theme xmlns:a="http://schemas.openxmlformats.org/drawingml/2006/main" name="เส้นบาง">
  <a:themeElements>
    <a:clrScheme name="เส้นบาง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เส้นบาง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เส้นบาง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30</TotalTime>
  <Words>1179</Words>
  <Application>Microsoft Office PowerPoint</Application>
  <PresentationFormat>แบบจอกว้าง</PresentationFormat>
  <Paragraphs>17</Paragraphs>
  <Slides>9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9</vt:i4>
      </vt:variant>
    </vt:vector>
  </HeadingPairs>
  <TitlesOfParts>
    <vt:vector size="15" baseType="lpstr">
      <vt:lpstr>AngsanaUPC</vt:lpstr>
      <vt:lpstr>Arial</vt:lpstr>
      <vt:lpstr>Century Gothic</vt:lpstr>
      <vt:lpstr>courier new</vt:lpstr>
      <vt:lpstr>Wingdings 3</vt:lpstr>
      <vt:lpstr>เส้นบาง</vt:lpstr>
      <vt:lpstr>ประเพณีประจำถิ่น</vt:lpstr>
      <vt:lpstr>  เป็นความเชื่อของพุทธศาสนิกชนในจังหวัดภาคใต้โดยเฉพาะอย่างยิ่งในจังหวัดนครศรีธรรมราช ที่เชื่อว่าบรรพบุรุษอันได้แก่ ปู่ย่า ตายาย และญาติพี่น้องที่ล่วงลับไปแล้ว หากทำความชั่วจะตกนรกกลายเป็นเปรต ต้องทนทุกข์ทรมานในอเวจี ต้องอาศัยผลบุญที่ลูกหลานอุทิศส่วนกุศลให้แต่ละปีมายังชีพ ดังนั้นในวันแรม ๑ ค่ำเดือนสิบ คนบาปทั้งหลายที่เรียกว่าเปรตจึงถูกปล่อยตัวกลับมายังโลกมนุษย์เพื่อมาขอส่วนบุญจากลูกหลานญาติพี่น้อง และจะกลับไปนรกในวันแรม ๑๕ ค่ำ เดือนสิบ ในโอกาสนี้เองลูกหลานและผู้ยังมีชีวิตอยู่จึงนำอาหารไปทำบุญที่วัด เพื่ออุทิศส่วนกุศลให้แก่ผู้ที่ล่วงลับไปแล้ว เป็นการแสดงความกตัญญูกตเวท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ประเพณีประจำถิ่น</dc:title>
  <dc:creator>พล พล</dc:creator>
  <cp:lastModifiedBy>พล พล</cp:lastModifiedBy>
  <cp:revision>4</cp:revision>
  <dcterms:created xsi:type="dcterms:W3CDTF">2021-06-25T03:46:44Z</dcterms:created>
  <dcterms:modified xsi:type="dcterms:W3CDTF">2021-06-25T04:17:15Z</dcterms:modified>
</cp:coreProperties>
</file>